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59" r:id="rId6"/>
    <p:sldId id="261" r:id="rId7"/>
    <p:sldId id="262" r:id="rId8"/>
    <p:sldId id="263" r:id="rId9"/>
    <p:sldId id="264" r:id="rId10"/>
    <p:sldId id="265" r:id="rId11"/>
    <p:sldId id="270" r:id="rId12"/>
    <p:sldId id="266" r:id="rId13"/>
    <p:sldId id="267" r:id="rId14"/>
    <p:sldId id="271" r:id="rId15"/>
    <p:sldId id="272" r:id="rId16"/>
    <p:sldId id="274" r:id="rId17"/>
    <p:sldId id="275" r:id="rId18"/>
    <p:sldId id="273"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p:scale>
          <a:sx n="70" d="100"/>
          <a:sy n="70" d="100"/>
        </p:scale>
        <p:origin x="-13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1F3B8F5-D0F3-476F-8484-A3B3F0B42BE5}" type="datetimeFigureOut">
              <a:rPr lang="es-MX" smtClean="0"/>
              <a:t>25/09/2014</a:t>
            </a:fld>
            <a:endParaRPr lang="es-MX"/>
          </a:p>
        </p:txBody>
      </p:sp>
      <p:sp>
        <p:nvSpPr>
          <p:cNvPr id="5" name="Footer Placeholder 4"/>
          <p:cNvSpPr>
            <a:spLocks noGrp="1"/>
          </p:cNvSpPr>
          <p:nvPr>
            <p:ph type="ftr" sz="quarter" idx="11"/>
          </p:nvPr>
        </p:nvSpPr>
        <p:spPr>
          <a:xfrm>
            <a:off x="1174044" y="5357592"/>
            <a:ext cx="5034845" cy="365125"/>
          </a:xfrm>
        </p:spPr>
        <p:txBody>
          <a:bodyPr/>
          <a:lstStyle/>
          <a:p>
            <a:endParaRPr lang="es-MX"/>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F0F05D4-DA28-4231-B545-C94A1DF9FBEC}"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1F3B8F5-D0F3-476F-8484-A3B3F0B42BE5}" type="datetimeFigureOut">
              <a:rPr lang="es-MX" smtClean="0"/>
              <a:t>25/09/2014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F0F05D4-DA28-4231-B545-C94A1DF9FBE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1F3B8F5-D0F3-476F-8484-A3B3F0B42BE5}" type="datetimeFigureOut">
              <a:rPr lang="es-MX" smtClean="0"/>
              <a:t>25/09/2014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F0F05D4-DA28-4231-B545-C94A1DF9FBE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1F3B8F5-D0F3-476F-8484-A3B3F0B42BE5}" type="datetimeFigureOut">
              <a:rPr lang="es-MX" smtClean="0"/>
              <a:t>25/09/2014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F0F05D4-DA28-4231-B545-C94A1DF9FBEC}"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F3B8F5-D0F3-476F-8484-A3B3F0B42BE5}" type="datetimeFigureOut">
              <a:rPr lang="es-MX" smtClean="0"/>
              <a:t>25/09/2014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F0F05D4-DA28-4231-B545-C94A1DF9FBEC}"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1F3B8F5-D0F3-476F-8484-A3B3F0B42BE5}" type="datetimeFigureOut">
              <a:rPr lang="es-MX" smtClean="0"/>
              <a:t>25/09/2014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F0F05D4-DA28-4231-B545-C94A1DF9FBEC}" type="slidenum">
              <a:rPr lang="es-MX" smtClean="0"/>
              <a:t>‹Nº›</a:t>
            </a:fld>
            <a:endParaRPr lang="es-MX"/>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1F3B8F5-D0F3-476F-8484-A3B3F0B42BE5}" type="datetimeFigureOut">
              <a:rPr lang="es-MX" smtClean="0"/>
              <a:t>25/09/2014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F0F05D4-DA28-4231-B545-C94A1DF9FBEC}" type="slidenum">
              <a:rPr lang="es-MX" smtClean="0"/>
              <a:t>‹Nº›</a:t>
            </a:fld>
            <a:endParaRPr lang="es-MX"/>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1F3B8F5-D0F3-476F-8484-A3B3F0B42BE5}" type="datetimeFigureOut">
              <a:rPr lang="es-MX" smtClean="0"/>
              <a:t>25/09/2014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F0F05D4-DA28-4231-B545-C94A1DF9FBE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3B8F5-D0F3-476F-8484-A3B3F0B42BE5}" type="datetimeFigureOut">
              <a:rPr lang="es-MX" smtClean="0"/>
              <a:t>25/09/2014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F0F05D4-DA28-4231-B545-C94A1DF9FBE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D1F3B8F5-D0F3-476F-8484-A3B3F0B42BE5}" type="datetimeFigureOut">
              <a:rPr lang="es-MX" smtClean="0"/>
              <a:t>25/09/2014</a:t>
            </a:fld>
            <a:endParaRPr lang="es-MX"/>
          </a:p>
        </p:txBody>
      </p:sp>
      <p:sp>
        <p:nvSpPr>
          <p:cNvPr id="6" name="Footer Placeholder 5"/>
          <p:cNvSpPr>
            <a:spLocks noGrp="1"/>
          </p:cNvSpPr>
          <p:nvPr>
            <p:ph type="ftr" sz="quarter" idx="11"/>
          </p:nvPr>
        </p:nvSpPr>
        <p:spPr>
          <a:xfrm rot="-60000">
            <a:off x="914554" y="5829261"/>
            <a:ext cx="3522607" cy="365125"/>
          </a:xfrm>
        </p:spPr>
        <p:txBody>
          <a:bodyPr/>
          <a:lstStyle/>
          <a:p>
            <a:endParaRPr lang="es-MX"/>
          </a:p>
        </p:txBody>
      </p:sp>
      <p:sp>
        <p:nvSpPr>
          <p:cNvPr id="7" name="Slide Number Placeholder 6"/>
          <p:cNvSpPr>
            <a:spLocks noGrp="1"/>
          </p:cNvSpPr>
          <p:nvPr>
            <p:ph type="sldNum" sz="quarter" idx="12"/>
          </p:nvPr>
        </p:nvSpPr>
        <p:spPr>
          <a:xfrm rot="60000">
            <a:off x="7557313" y="5896961"/>
            <a:ext cx="554023" cy="365125"/>
          </a:xfrm>
        </p:spPr>
        <p:txBody>
          <a:bodyPr/>
          <a:lstStyle/>
          <a:p>
            <a:fld id="{4F0F05D4-DA28-4231-B545-C94A1DF9FBEC}"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D1F3B8F5-D0F3-476F-8484-A3B3F0B42BE5}" type="datetimeFigureOut">
              <a:rPr lang="es-MX" smtClean="0"/>
              <a:t>25/09/2014</a:t>
            </a:fld>
            <a:endParaRPr lang="es-MX"/>
          </a:p>
        </p:txBody>
      </p:sp>
      <p:sp>
        <p:nvSpPr>
          <p:cNvPr id="6" name="Footer Placeholder 5"/>
          <p:cNvSpPr>
            <a:spLocks noGrp="1"/>
          </p:cNvSpPr>
          <p:nvPr>
            <p:ph type="ftr" sz="quarter" idx="11"/>
          </p:nvPr>
        </p:nvSpPr>
        <p:spPr>
          <a:xfrm rot="-60000">
            <a:off x="914569" y="5831037"/>
            <a:ext cx="3319043" cy="365125"/>
          </a:xfrm>
        </p:spPr>
        <p:txBody>
          <a:bodyPr/>
          <a:lstStyle/>
          <a:p>
            <a:endParaRPr lang="es-MX"/>
          </a:p>
        </p:txBody>
      </p:sp>
      <p:sp>
        <p:nvSpPr>
          <p:cNvPr id="7" name="Slide Number Placeholder 6"/>
          <p:cNvSpPr>
            <a:spLocks noGrp="1"/>
          </p:cNvSpPr>
          <p:nvPr>
            <p:ph type="sldNum" sz="quarter" idx="12"/>
          </p:nvPr>
        </p:nvSpPr>
        <p:spPr>
          <a:xfrm rot="60000">
            <a:off x="7562089" y="5900026"/>
            <a:ext cx="554023" cy="365125"/>
          </a:xfrm>
        </p:spPr>
        <p:txBody>
          <a:bodyPr/>
          <a:lstStyle/>
          <a:p>
            <a:fld id="{4F0F05D4-DA28-4231-B545-C94A1DF9FBEC}"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1F3B8F5-D0F3-476F-8484-A3B3F0B42BE5}" type="datetimeFigureOut">
              <a:rPr lang="es-MX" smtClean="0"/>
              <a:t>25/09/2014</a:t>
            </a:fld>
            <a:endParaRPr lang="es-MX"/>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MX"/>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F0F05D4-DA28-4231-B545-C94A1DF9FBEC}"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geology.com/rocks/metamorphic-rocks.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gr.es/~agcasco/msecgeol/secciones/petro/pet_met.ht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lprofedenaturales.files.wordpress.com/2009/11/tipos-de-metamorfismo.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gr.es/~agcasco/msecgeol/secciones/petro/pet_met.ht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ulados.net/Geologia_yacimientos/Zonas%20de%20Cizalla/Fig6_II.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6512" y="0"/>
            <a:ext cx="9180512"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4" name="3 Rectángulo"/>
          <p:cNvSpPr/>
          <p:nvPr/>
        </p:nvSpPr>
        <p:spPr>
          <a:xfrm>
            <a:off x="1043608" y="261803"/>
            <a:ext cx="7200800" cy="4247317"/>
          </a:xfrm>
          <a:prstGeom prst="rect">
            <a:avLst/>
          </a:prstGeom>
        </p:spPr>
        <p:txBody>
          <a:bodyPr wrap="square">
            <a:spAutoFit/>
          </a:bodyPr>
          <a:lstStyle/>
          <a:p>
            <a:pPr algn="ctr"/>
            <a:r>
              <a:rPr lang="es-MX" dirty="0"/>
              <a:t>Universidad Autónoma de Nuevo León </a:t>
            </a:r>
          </a:p>
          <a:p>
            <a:pPr algn="ctr"/>
            <a:r>
              <a:rPr lang="es-MX" dirty="0"/>
              <a:t>Facultad de Ciencias de la Tierra</a:t>
            </a:r>
          </a:p>
          <a:p>
            <a:r>
              <a:rPr lang="es-MX" dirty="0"/>
              <a:t> </a:t>
            </a:r>
          </a:p>
          <a:p>
            <a:pPr algn="ctr"/>
            <a:r>
              <a:rPr lang="es-MX" dirty="0"/>
              <a:t> </a:t>
            </a:r>
            <a:r>
              <a:rPr lang="es-MX" dirty="0" smtClean="0"/>
              <a:t>Capítulo </a:t>
            </a:r>
            <a:r>
              <a:rPr lang="es-MX" dirty="0"/>
              <a:t>8:</a:t>
            </a:r>
          </a:p>
          <a:p>
            <a:pPr algn="ctr"/>
            <a:r>
              <a:rPr lang="es-MX" b="1" dirty="0"/>
              <a:t>Metamorfismo y rocas metamórficas </a:t>
            </a:r>
          </a:p>
          <a:p>
            <a:r>
              <a:rPr lang="es-MX" dirty="0"/>
              <a:t> </a:t>
            </a:r>
          </a:p>
          <a:p>
            <a:r>
              <a:rPr lang="es-MX" b="1" dirty="0"/>
              <a:t>Integrantes del equipo: </a:t>
            </a:r>
            <a:r>
              <a:rPr lang="es-MX" dirty="0"/>
              <a:t>			</a:t>
            </a:r>
          </a:p>
          <a:p>
            <a:r>
              <a:rPr lang="es-MX" dirty="0"/>
              <a:t>José Martin Cruz Hernández			1634434</a:t>
            </a:r>
          </a:p>
          <a:p>
            <a:r>
              <a:rPr lang="es-MX" dirty="0"/>
              <a:t>Guadalupe </a:t>
            </a:r>
            <a:r>
              <a:rPr lang="es-MX" dirty="0" err="1"/>
              <a:t>Nataly</a:t>
            </a:r>
            <a:r>
              <a:rPr lang="es-MX" dirty="0"/>
              <a:t> Briseño Castillo		1621355</a:t>
            </a:r>
          </a:p>
          <a:p>
            <a:r>
              <a:rPr lang="es-MX" dirty="0"/>
              <a:t>José Leobardo Herrera Torres		</a:t>
            </a:r>
            <a:r>
              <a:rPr lang="es-MX" dirty="0" smtClean="0"/>
              <a:t>1622053</a:t>
            </a:r>
            <a:endParaRPr lang="es-MX" dirty="0"/>
          </a:p>
          <a:p>
            <a:r>
              <a:rPr lang="es-MX" dirty="0"/>
              <a:t>Marco Antonio Medina  García		</a:t>
            </a:r>
            <a:r>
              <a:rPr lang="es-MX" dirty="0" smtClean="0"/>
              <a:t>1623547</a:t>
            </a:r>
            <a:endParaRPr lang="es-MX" dirty="0"/>
          </a:p>
          <a:p>
            <a:r>
              <a:rPr lang="es-MX" dirty="0"/>
              <a:t> 	       </a:t>
            </a:r>
          </a:p>
          <a:p>
            <a:r>
              <a:rPr lang="es-MX" b="1" dirty="0"/>
              <a:t>Materia:</a:t>
            </a:r>
            <a:r>
              <a:rPr lang="es-MX" dirty="0"/>
              <a:t> Geología Básica</a:t>
            </a:r>
            <a:r>
              <a:rPr lang="es-MX" b="1" dirty="0"/>
              <a:t/>
            </a:r>
            <a:br>
              <a:rPr lang="es-MX" b="1" dirty="0"/>
            </a:br>
            <a:endParaRPr lang="es-MX" dirty="0"/>
          </a:p>
          <a:p>
            <a:r>
              <a:rPr lang="es-MX" b="1" dirty="0"/>
              <a:t>Docente:</a:t>
            </a:r>
            <a:r>
              <a:rPr lang="es-MX" dirty="0"/>
              <a:t> Dra. Yolanda Pichardo Barrón</a:t>
            </a:r>
          </a:p>
        </p:txBody>
      </p:sp>
      <p:pic>
        <p:nvPicPr>
          <p:cNvPr id="6" name="5 Imagen"/>
          <p:cNvPicPr/>
          <p:nvPr/>
        </p:nvPicPr>
        <p:blipFill rotWithShape="1">
          <a:blip r:embed="rId2" cstate="print">
            <a:extLst>
              <a:ext uri="{28A0092B-C50C-407E-A947-70E740481C1C}">
                <a14:useLocalDpi xmlns:a14="http://schemas.microsoft.com/office/drawing/2010/main" val="0"/>
              </a:ext>
            </a:extLst>
          </a:blip>
          <a:srcRect t="12987"/>
          <a:stretch/>
        </p:blipFill>
        <p:spPr bwMode="auto">
          <a:xfrm>
            <a:off x="2843808" y="4465158"/>
            <a:ext cx="3479800" cy="1700146"/>
          </a:xfrm>
          <a:prstGeom prst="rect">
            <a:avLst/>
          </a:prstGeom>
          <a:noFill/>
          <a:ln>
            <a:noFill/>
          </a:ln>
        </p:spPr>
      </p:pic>
      <p:sp>
        <p:nvSpPr>
          <p:cNvPr id="7" name="6 Rectángulo"/>
          <p:cNvSpPr/>
          <p:nvPr/>
        </p:nvSpPr>
        <p:spPr>
          <a:xfrm>
            <a:off x="0" y="6165304"/>
            <a:ext cx="9144000" cy="646331"/>
          </a:xfrm>
          <a:prstGeom prst="rect">
            <a:avLst/>
          </a:prstGeom>
        </p:spPr>
        <p:txBody>
          <a:bodyPr wrap="square">
            <a:spAutoFit/>
          </a:bodyPr>
          <a:lstStyle/>
          <a:p>
            <a:pPr algn="ctr"/>
            <a:r>
              <a:rPr lang="es-MX" dirty="0"/>
              <a:t>Semestre Agosto-Diciembre 2014</a:t>
            </a:r>
          </a:p>
          <a:p>
            <a:pPr algn="ctr"/>
            <a:r>
              <a:rPr lang="es-MX" dirty="0"/>
              <a:t>22 de Septiembre de 2014, Linares N.L.</a:t>
            </a:r>
          </a:p>
        </p:txBody>
      </p:sp>
      <p:pic>
        <p:nvPicPr>
          <p:cNvPr id="8" name="Picture 4" descr="http://panelcontenido.fmaa.mx/data/eventos/ID344168455_logo_uanl.jpg"/>
          <p:cNvPicPr/>
          <p:nvPr/>
        </p:nvPicPr>
        <p:blipFill>
          <a:blip r:embed="rId3" cstate="print"/>
          <a:srcRect/>
          <a:stretch>
            <a:fillRect/>
          </a:stretch>
        </p:blipFill>
        <p:spPr bwMode="auto">
          <a:xfrm>
            <a:off x="216024" y="188640"/>
            <a:ext cx="1331640" cy="1368152"/>
          </a:xfrm>
          <a:prstGeom prst="rect">
            <a:avLst/>
          </a:prstGeom>
          <a:noFill/>
        </p:spPr>
      </p:pic>
      <p:pic>
        <p:nvPicPr>
          <p:cNvPr id="9" name="Picture 2" descr="https://fbcdn-sphotos-d-a.akamaihd.net/hphotos-ak-xaf1/t1.0-9/1924305_129288835480_5878_n.jpg"/>
          <p:cNvPicPr/>
          <p:nvPr/>
        </p:nvPicPr>
        <p:blipFill>
          <a:blip r:embed="rId4" cstate="print"/>
          <a:srcRect t="10110" b="12382"/>
          <a:stretch>
            <a:fillRect/>
          </a:stretch>
        </p:blipFill>
        <p:spPr bwMode="auto">
          <a:xfrm>
            <a:off x="7596336" y="188640"/>
            <a:ext cx="1311146" cy="1368152"/>
          </a:xfrm>
          <a:prstGeom prst="rect">
            <a:avLst/>
          </a:prstGeom>
          <a:noFill/>
        </p:spPr>
      </p:pic>
    </p:spTree>
    <p:extLst>
      <p:ext uri="{BB962C8B-B14F-4D97-AF65-F5344CB8AC3E}">
        <p14:creationId xmlns:p14="http://schemas.microsoft.com/office/powerpoint/2010/main" val="1450637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124744"/>
            <a:ext cx="7632848" cy="4896544"/>
          </a:xfrm>
        </p:spPr>
        <p:txBody>
          <a:bodyPr>
            <a:normAutofit/>
          </a:bodyPr>
          <a:lstStyle/>
          <a:p>
            <a:r>
              <a:rPr lang="es-MX" sz="2200" dirty="0" smtClean="0"/>
              <a:t> Metamorfismo de impacto</a:t>
            </a:r>
            <a:br>
              <a:rPr lang="es-MX" sz="2200" dirty="0" smtClean="0"/>
            </a:br>
            <a:r>
              <a:rPr lang="es-MX" sz="2200" dirty="0"/>
              <a:t>El factor predominante en este tipo de metamorfismo es la presión de choque. Se produce al caer un meteorito sobre la superficie terrestre, creándose una aureola de metamorfismo que disminuye en intensidad al aumentar la distancia desde el punto de impacto.</a:t>
            </a:r>
          </a:p>
        </p:txBody>
      </p:sp>
    </p:spTree>
    <p:extLst>
      <p:ext uri="{BB962C8B-B14F-4D97-AF65-F5344CB8AC3E}">
        <p14:creationId xmlns:p14="http://schemas.microsoft.com/office/powerpoint/2010/main" val="3334752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20688"/>
            <a:ext cx="6965245" cy="1202485"/>
          </a:xfrm>
        </p:spPr>
        <p:txBody>
          <a:bodyPr>
            <a:normAutofit fontScale="90000"/>
          </a:bodyPr>
          <a:lstStyle/>
          <a:p>
            <a:r>
              <a:rPr lang="es-MX" b="1" dirty="0"/>
              <a:t>CLASIFICACIÓN DE LAS ROCAS METAMÓRFICAS </a:t>
            </a:r>
            <a:endParaRPr lang="es-MX" dirty="0"/>
          </a:p>
        </p:txBody>
      </p:sp>
      <p:sp>
        <p:nvSpPr>
          <p:cNvPr id="3" name="2 Marcador de contenido"/>
          <p:cNvSpPr>
            <a:spLocks noGrp="1"/>
          </p:cNvSpPr>
          <p:nvPr>
            <p:ph idx="1"/>
          </p:nvPr>
        </p:nvSpPr>
        <p:spPr>
          <a:xfrm>
            <a:off x="755576" y="2132856"/>
            <a:ext cx="7704856" cy="3528392"/>
          </a:xfrm>
        </p:spPr>
        <p:txBody>
          <a:bodyPr>
            <a:normAutofit/>
          </a:bodyPr>
          <a:lstStyle/>
          <a:p>
            <a:pPr marL="0" indent="0">
              <a:buNone/>
            </a:pPr>
            <a:r>
              <a:rPr lang="es-MX" sz="2200" dirty="0" smtClean="0"/>
              <a:t>La </a:t>
            </a:r>
            <a:r>
              <a:rPr lang="es-MX" sz="2200" dirty="0"/>
              <a:t>clasificación de las rocas metamórficas es muy compleja, aunque de una manera muy simplificada podemos basarla en la presencia o ausencia de foliación y en la composición mineralógica. De esta forma podemos establecer dos grandes grupos: las rocas foliadas y las no foliadas.</a:t>
            </a:r>
          </a:p>
          <a:p>
            <a:endParaRPr lang="es-MX" sz="2200" dirty="0" smtClean="0"/>
          </a:p>
          <a:p>
            <a:pPr marL="0" indent="0">
              <a:buNone/>
            </a:pPr>
            <a:endParaRPr lang="es-MX" sz="2200" dirty="0" smtClean="0"/>
          </a:p>
          <a:p>
            <a:pPr marL="0" indent="0">
              <a:buNone/>
            </a:pPr>
            <a:r>
              <a:rPr lang="es-MX" sz="2200" dirty="0" smtClean="0"/>
              <a:t>				*R.M. = Roca metamórfica</a:t>
            </a:r>
            <a:endParaRPr lang="es-MX" sz="2200" dirty="0"/>
          </a:p>
        </p:txBody>
      </p:sp>
    </p:spTree>
    <p:extLst>
      <p:ext uri="{BB962C8B-B14F-4D97-AF65-F5344CB8AC3E}">
        <p14:creationId xmlns:p14="http://schemas.microsoft.com/office/powerpoint/2010/main" val="2545043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70331"/>
            <a:ext cx="7632847" cy="914453"/>
          </a:xfrm>
        </p:spPr>
        <p:txBody>
          <a:bodyPr>
            <a:normAutofit fontScale="90000"/>
          </a:bodyPr>
          <a:lstStyle/>
          <a:p>
            <a:r>
              <a:rPr lang="es-MX" sz="2800" b="1" dirty="0"/>
              <a:t>CLASIFICACIÓN DE LAS ROCAS METAMÓRFICAS </a:t>
            </a:r>
            <a:endParaRPr lang="es-MX" sz="2800" dirty="0"/>
          </a:p>
        </p:txBody>
      </p:sp>
      <p:graphicFrame>
        <p:nvGraphicFramePr>
          <p:cNvPr id="4" name="3 Tabla"/>
          <p:cNvGraphicFramePr>
            <a:graphicFrameLocks noGrp="1"/>
          </p:cNvGraphicFramePr>
          <p:nvPr>
            <p:extLst>
              <p:ext uri="{D42A27DB-BD31-4B8C-83A1-F6EECF244321}">
                <p14:modId xmlns:p14="http://schemas.microsoft.com/office/powerpoint/2010/main" val="592737886"/>
              </p:ext>
            </p:extLst>
          </p:nvPr>
        </p:nvGraphicFramePr>
        <p:xfrm>
          <a:off x="0" y="-4"/>
          <a:ext cx="9144000" cy="6858004"/>
        </p:xfrm>
        <a:graphic>
          <a:graphicData uri="http://schemas.openxmlformats.org/drawingml/2006/table">
            <a:tbl>
              <a:tblPr firstRow="1" bandRow="1">
                <a:tableStyleId>{5C22544A-7EE6-4342-B048-85BDC9FD1C3A}</a:tableStyleId>
              </a:tblPr>
              <a:tblGrid>
                <a:gridCol w="4572000"/>
                <a:gridCol w="4572000"/>
              </a:tblGrid>
              <a:tr h="4995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lt1"/>
                          </a:solidFill>
                          <a:effectLst/>
                          <a:latin typeface="+mn-lt"/>
                          <a:ea typeface="+mn-ea"/>
                          <a:cs typeface="+mn-cs"/>
                        </a:rPr>
                        <a:t>ROCAS FOLIADAS MÁS COMUNES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lt1"/>
                          </a:solidFill>
                          <a:effectLst/>
                          <a:latin typeface="+mn-lt"/>
                          <a:ea typeface="+mn-ea"/>
                          <a:cs typeface="+mn-cs"/>
                        </a:rPr>
                        <a:t>ROCAS NO FOLIADAS MÁS COMUNES</a:t>
                      </a:r>
                    </a:p>
                  </a:txBody>
                  <a:tcPr/>
                </a:tc>
              </a:tr>
              <a:tr h="2024000">
                <a:tc>
                  <a:txBody>
                    <a:bodyPr/>
                    <a:lstStyle/>
                    <a:p>
                      <a:pPr algn="ctr"/>
                      <a:r>
                        <a:rPr lang="es-MX" dirty="0" smtClean="0"/>
                        <a:t>		Pizarra</a:t>
                      </a:r>
                    </a:p>
                    <a:p>
                      <a:endParaRPr lang="es-MX" dirty="0"/>
                    </a:p>
                  </a:txBody>
                  <a:tcPr/>
                </a:tc>
                <a:tc>
                  <a:txBody>
                    <a:bodyPr/>
                    <a:lstStyle/>
                    <a:p>
                      <a:r>
                        <a:rPr lang="es-MX" dirty="0" smtClean="0"/>
                        <a:t>			Mármol</a:t>
                      </a:r>
                      <a:endParaRPr lang="es-MX" dirty="0"/>
                    </a:p>
                  </a:txBody>
                  <a:tcPr/>
                </a:tc>
              </a:tr>
              <a:tr h="2186823">
                <a:tc>
                  <a:txBody>
                    <a:bodyPr/>
                    <a:lstStyle/>
                    <a:p>
                      <a:pPr algn="l"/>
                      <a:r>
                        <a:rPr lang="es-MX" dirty="0" smtClean="0"/>
                        <a:t>			Esquisto</a:t>
                      </a:r>
                    </a:p>
                    <a:p>
                      <a:endParaRPr lang="es-MX" dirty="0"/>
                    </a:p>
                  </a:txBody>
                  <a:tcPr/>
                </a:tc>
                <a:tc>
                  <a:txBody>
                    <a:bodyPr/>
                    <a:lstStyle/>
                    <a:p>
                      <a:r>
                        <a:rPr lang="es-MX" dirty="0" smtClean="0"/>
                        <a:t>			Cuarcita</a:t>
                      </a:r>
                    </a:p>
                    <a:p>
                      <a:endParaRPr lang="es-MX" dirty="0"/>
                    </a:p>
                  </a:txBody>
                  <a:tcPr/>
                </a:tc>
              </a:tr>
              <a:tr h="2147606">
                <a:tc>
                  <a:txBody>
                    <a:bodyPr/>
                    <a:lstStyle/>
                    <a:p>
                      <a:r>
                        <a:rPr lang="es-MX" dirty="0" smtClean="0"/>
                        <a:t>			Gneis</a:t>
                      </a:r>
                      <a:endParaRPr lang="es-MX" dirty="0"/>
                    </a:p>
                  </a:txBody>
                  <a:tcPr/>
                </a:tc>
                <a:tc>
                  <a:txBody>
                    <a:bodyPr/>
                    <a:lstStyle/>
                    <a:p>
                      <a:r>
                        <a:rPr lang="es-MX" dirty="0" smtClean="0"/>
                        <a:t>			</a:t>
                      </a:r>
                      <a:r>
                        <a:rPr lang="es-MX" dirty="0" err="1" smtClean="0"/>
                        <a:t>Corneanas</a:t>
                      </a:r>
                      <a:endParaRPr lang="es-MX" dirty="0"/>
                    </a:p>
                  </a:txBody>
                  <a:tcPr/>
                </a:tc>
              </a:tr>
            </a:tbl>
          </a:graphicData>
        </a:graphic>
      </p:graphicFrame>
      <p:pic>
        <p:nvPicPr>
          <p:cNvPr id="6" name="5 Imagen" descr="pizar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908720"/>
            <a:ext cx="2046233" cy="1440160"/>
          </a:xfrm>
          <a:prstGeom prst="rect">
            <a:avLst/>
          </a:prstGeom>
          <a:noFill/>
          <a:ln>
            <a:noFill/>
          </a:ln>
        </p:spPr>
      </p:pic>
      <p:sp>
        <p:nvSpPr>
          <p:cNvPr id="7" name="6 Rectángulo"/>
          <p:cNvSpPr/>
          <p:nvPr/>
        </p:nvSpPr>
        <p:spPr>
          <a:xfrm>
            <a:off x="0" y="666562"/>
            <a:ext cx="2699792" cy="1754326"/>
          </a:xfrm>
          <a:prstGeom prst="rect">
            <a:avLst/>
          </a:prstGeom>
        </p:spPr>
        <p:txBody>
          <a:bodyPr wrap="square">
            <a:spAutoFit/>
          </a:bodyPr>
          <a:lstStyle/>
          <a:p>
            <a:r>
              <a:rPr lang="es-MX" dirty="0" smtClean="0"/>
              <a:t>*R.M. </a:t>
            </a:r>
            <a:r>
              <a:rPr lang="es-MX" dirty="0"/>
              <a:t>de grado bajo que se divide en trozos </a:t>
            </a:r>
            <a:r>
              <a:rPr lang="es-MX" dirty="0" smtClean="0"/>
              <a:t>delgados. </a:t>
            </a:r>
            <a:br>
              <a:rPr lang="es-MX" dirty="0" smtClean="0"/>
            </a:br>
            <a:r>
              <a:rPr lang="es-MX" dirty="0" smtClean="0"/>
              <a:t>Se forma a través de la metamorfosis de la pizarra.</a:t>
            </a:r>
            <a:endParaRPr lang="es-MX" dirty="0"/>
          </a:p>
        </p:txBody>
      </p:sp>
      <p:pic>
        <p:nvPicPr>
          <p:cNvPr id="8" name="7 Imagen" descr="Esquis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924944"/>
            <a:ext cx="2088232" cy="1656184"/>
          </a:xfrm>
          <a:prstGeom prst="rect">
            <a:avLst/>
          </a:prstGeom>
          <a:noFill/>
          <a:ln>
            <a:noFill/>
          </a:ln>
        </p:spPr>
      </p:pic>
      <p:sp>
        <p:nvSpPr>
          <p:cNvPr id="9" name="8 Rectángulo"/>
          <p:cNvSpPr/>
          <p:nvPr/>
        </p:nvSpPr>
        <p:spPr>
          <a:xfrm>
            <a:off x="-642" y="2549803"/>
            <a:ext cx="2436840" cy="2031325"/>
          </a:xfrm>
          <a:prstGeom prst="rect">
            <a:avLst/>
          </a:prstGeom>
        </p:spPr>
        <p:txBody>
          <a:bodyPr wrap="square">
            <a:spAutoFit/>
          </a:bodyPr>
          <a:lstStyle/>
          <a:p>
            <a:r>
              <a:rPr lang="es-MX" dirty="0" smtClean="0"/>
              <a:t>R.M. </a:t>
            </a:r>
            <a:r>
              <a:rPr lang="es-MX" dirty="0"/>
              <a:t>con foliación bien </a:t>
            </a:r>
            <a:r>
              <a:rPr lang="es-MX" dirty="0" smtClean="0"/>
              <a:t>desarrollada. Suele contener cantidades significativas de mica que permiten que se divida en trozos delgados.</a:t>
            </a:r>
            <a:endParaRPr lang="es-MX" dirty="0"/>
          </a:p>
        </p:txBody>
      </p:sp>
      <p:sp>
        <p:nvSpPr>
          <p:cNvPr id="10" name="9 Rectángulo"/>
          <p:cNvSpPr/>
          <p:nvPr/>
        </p:nvSpPr>
        <p:spPr>
          <a:xfrm>
            <a:off x="-36512" y="6669360"/>
            <a:ext cx="9180512" cy="1886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1600" dirty="0" smtClean="0"/>
              <a:t>Véase las imágenes en: </a:t>
            </a:r>
            <a:r>
              <a:rPr lang="es-MX" sz="1600" u="sng" dirty="0">
                <a:hlinkClick r:id="rId4"/>
              </a:rPr>
              <a:t>http://geology.com/rocks/metamorphic-rocks.shtml</a:t>
            </a:r>
            <a:endParaRPr lang="es-MX" sz="1600" dirty="0"/>
          </a:p>
        </p:txBody>
      </p:sp>
      <p:pic>
        <p:nvPicPr>
          <p:cNvPr id="11" name="10 Imagen" descr="Gnei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5085184"/>
            <a:ext cx="2088232" cy="1440160"/>
          </a:xfrm>
          <a:prstGeom prst="rect">
            <a:avLst/>
          </a:prstGeom>
          <a:noFill/>
          <a:ln>
            <a:noFill/>
          </a:ln>
        </p:spPr>
      </p:pic>
      <p:sp>
        <p:nvSpPr>
          <p:cNvPr id="12" name="11 Rectángulo"/>
          <p:cNvSpPr/>
          <p:nvPr/>
        </p:nvSpPr>
        <p:spPr>
          <a:xfrm>
            <a:off x="0" y="4710043"/>
            <a:ext cx="2411760" cy="2031325"/>
          </a:xfrm>
          <a:prstGeom prst="rect">
            <a:avLst/>
          </a:prstGeom>
        </p:spPr>
        <p:txBody>
          <a:bodyPr wrap="square">
            <a:spAutoFit/>
          </a:bodyPr>
          <a:lstStyle/>
          <a:p>
            <a:r>
              <a:rPr lang="es-MX" dirty="0" smtClean="0"/>
              <a:t>R.M. que posee </a:t>
            </a:r>
            <a:r>
              <a:rPr lang="es-MX" dirty="0"/>
              <a:t>una apariencia de bandas y se compone de granos minerales granulares. </a:t>
            </a:r>
            <a:r>
              <a:rPr lang="es-MX" dirty="0" smtClean="0"/>
              <a:t>Normalmente contiene cuarzo o feldespato.</a:t>
            </a:r>
            <a:endParaRPr lang="es-MX" dirty="0"/>
          </a:p>
        </p:txBody>
      </p:sp>
      <p:pic>
        <p:nvPicPr>
          <p:cNvPr id="13" name="12 Imagen" descr="Mármol"/>
          <p:cNvPicPr/>
          <p:nvPr/>
        </p:nvPicPr>
        <p:blipFill rotWithShape="1">
          <a:blip r:embed="rId6" cstate="print">
            <a:extLst>
              <a:ext uri="{28A0092B-C50C-407E-A947-70E740481C1C}">
                <a14:useLocalDpi xmlns:a14="http://schemas.microsoft.com/office/drawing/2010/main" val="0"/>
              </a:ext>
            </a:extLst>
          </a:blip>
          <a:srcRect l="11348" r="12839"/>
          <a:stretch/>
        </p:blipFill>
        <p:spPr bwMode="auto">
          <a:xfrm>
            <a:off x="7344174" y="836712"/>
            <a:ext cx="1692322" cy="1584176"/>
          </a:xfrm>
          <a:prstGeom prst="rect">
            <a:avLst/>
          </a:prstGeom>
          <a:noFill/>
          <a:ln>
            <a:noFill/>
          </a:ln>
        </p:spPr>
      </p:pic>
      <p:sp>
        <p:nvSpPr>
          <p:cNvPr id="14" name="13 Rectángulo"/>
          <p:cNvSpPr/>
          <p:nvPr/>
        </p:nvSpPr>
        <p:spPr>
          <a:xfrm>
            <a:off x="4644008" y="620688"/>
            <a:ext cx="2736304" cy="1754326"/>
          </a:xfrm>
          <a:prstGeom prst="rect">
            <a:avLst/>
          </a:prstGeom>
        </p:spPr>
        <p:txBody>
          <a:bodyPr wrap="square">
            <a:spAutoFit/>
          </a:bodyPr>
          <a:lstStyle/>
          <a:p>
            <a:r>
              <a:rPr lang="es-MX" dirty="0" smtClean="0"/>
              <a:t>R.M. no </a:t>
            </a:r>
            <a:r>
              <a:rPr lang="es-MX" dirty="0"/>
              <a:t>foliada que se produce a partir del metamorfismo de la piedra caliza. Se compone principalmente de carbonato de calcio. </a:t>
            </a:r>
          </a:p>
        </p:txBody>
      </p:sp>
      <p:pic>
        <p:nvPicPr>
          <p:cNvPr id="15" name="14 Imagen" descr="Cuarcit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2924944"/>
            <a:ext cx="2088232" cy="1512168"/>
          </a:xfrm>
          <a:prstGeom prst="rect">
            <a:avLst/>
          </a:prstGeom>
          <a:noFill/>
          <a:ln>
            <a:noFill/>
          </a:ln>
        </p:spPr>
      </p:pic>
      <p:sp>
        <p:nvSpPr>
          <p:cNvPr id="16" name="15 Rectángulo"/>
          <p:cNvSpPr/>
          <p:nvPr/>
        </p:nvSpPr>
        <p:spPr>
          <a:xfrm>
            <a:off x="4644008" y="2754794"/>
            <a:ext cx="2664296" cy="1754326"/>
          </a:xfrm>
          <a:prstGeom prst="rect">
            <a:avLst/>
          </a:prstGeom>
        </p:spPr>
        <p:txBody>
          <a:bodyPr wrap="square">
            <a:spAutoFit/>
          </a:bodyPr>
          <a:lstStyle/>
          <a:p>
            <a:r>
              <a:rPr lang="es-MX" dirty="0" smtClean="0"/>
              <a:t>R.M. no </a:t>
            </a:r>
            <a:r>
              <a:rPr lang="es-MX" dirty="0"/>
              <a:t>foliada que se produce por el metamorfismo de la piedra arenisca. Se </a:t>
            </a:r>
            <a:r>
              <a:rPr lang="es-MX" dirty="0" smtClean="0"/>
              <a:t>compone principal-</a:t>
            </a:r>
            <a:br>
              <a:rPr lang="es-MX" dirty="0" smtClean="0"/>
            </a:br>
            <a:r>
              <a:rPr lang="es-MX" dirty="0" smtClean="0"/>
              <a:t>mente </a:t>
            </a:r>
            <a:r>
              <a:rPr lang="es-MX" dirty="0"/>
              <a:t>de cuarzo. </a:t>
            </a:r>
          </a:p>
        </p:txBody>
      </p:sp>
      <p:pic>
        <p:nvPicPr>
          <p:cNvPr id="17" name="16 Imagen" descr="http://edafologia.ugr.es/rocas/fotos2/hornf71c.gif"/>
          <p:cNvPicPr/>
          <p:nvPr/>
        </p:nvPicPr>
        <p:blipFill rotWithShape="1">
          <a:blip r:embed="rId8" cstate="print">
            <a:extLst>
              <a:ext uri="{28A0092B-C50C-407E-A947-70E740481C1C}">
                <a14:useLocalDpi xmlns:a14="http://schemas.microsoft.com/office/drawing/2010/main" val="0"/>
              </a:ext>
            </a:extLst>
          </a:blip>
          <a:srcRect l="10202"/>
          <a:stretch/>
        </p:blipFill>
        <p:spPr bwMode="auto">
          <a:xfrm>
            <a:off x="7233312" y="5157192"/>
            <a:ext cx="1875191" cy="1296143"/>
          </a:xfrm>
          <a:prstGeom prst="rect">
            <a:avLst/>
          </a:prstGeom>
          <a:noFill/>
          <a:ln>
            <a:noFill/>
          </a:ln>
        </p:spPr>
      </p:pic>
      <p:sp>
        <p:nvSpPr>
          <p:cNvPr id="18" name="17 Rectángulo"/>
          <p:cNvSpPr/>
          <p:nvPr/>
        </p:nvSpPr>
        <p:spPr>
          <a:xfrm>
            <a:off x="4572000" y="4653136"/>
            <a:ext cx="2664296" cy="2031325"/>
          </a:xfrm>
          <a:prstGeom prst="rect">
            <a:avLst/>
          </a:prstGeom>
        </p:spPr>
        <p:txBody>
          <a:bodyPr wrap="square">
            <a:spAutoFit/>
          </a:bodyPr>
          <a:lstStyle/>
          <a:p>
            <a:r>
              <a:rPr lang="es-MX" dirty="0" smtClean="0"/>
              <a:t>Rocas </a:t>
            </a:r>
            <a:r>
              <a:rPr lang="es-MX" dirty="0"/>
              <a:t>que han sufrido metamorfismo de contacto y no tienen fábrica </a:t>
            </a:r>
            <a:r>
              <a:rPr lang="es-MX" dirty="0" err="1"/>
              <a:t>planar</a:t>
            </a:r>
            <a:r>
              <a:rPr lang="es-MX" dirty="0"/>
              <a:t>, pero si minerales índice desarrollados en mayor o menor grado. </a:t>
            </a:r>
          </a:p>
        </p:txBody>
      </p:sp>
    </p:spTree>
    <p:extLst>
      <p:ext uri="{BB962C8B-B14F-4D97-AF65-F5344CB8AC3E}">
        <p14:creationId xmlns:p14="http://schemas.microsoft.com/office/powerpoint/2010/main" val="2447738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548680"/>
            <a:ext cx="6965245" cy="1202485"/>
          </a:xfrm>
        </p:spPr>
        <p:txBody>
          <a:bodyPr>
            <a:normAutofit fontScale="90000"/>
          </a:bodyPr>
          <a:lstStyle/>
          <a:p>
            <a:r>
              <a:rPr lang="es-MX" b="1" dirty="0"/>
              <a:t>TEXTURAS DE LAS ROCAS </a:t>
            </a:r>
            <a:r>
              <a:rPr lang="es-MX" b="1" dirty="0" smtClean="0"/>
              <a:t>METAMORFICAS</a:t>
            </a:r>
            <a:endParaRPr lang="es-MX" dirty="0"/>
          </a:p>
        </p:txBody>
      </p:sp>
      <p:sp>
        <p:nvSpPr>
          <p:cNvPr id="3" name="2 Marcador de contenido"/>
          <p:cNvSpPr>
            <a:spLocks noGrp="1"/>
          </p:cNvSpPr>
          <p:nvPr>
            <p:ph idx="1"/>
          </p:nvPr>
        </p:nvSpPr>
        <p:spPr>
          <a:xfrm>
            <a:off x="755576" y="2204864"/>
            <a:ext cx="7704856" cy="3456384"/>
          </a:xfrm>
        </p:spPr>
        <p:txBody>
          <a:bodyPr>
            <a:normAutofit/>
          </a:bodyPr>
          <a:lstStyle/>
          <a:p>
            <a:r>
              <a:rPr lang="es-ES_tradnl" sz="2200" b="1" i="1" dirty="0"/>
              <a:t>Textura </a:t>
            </a:r>
            <a:r>
              <a:rPr lang="es-ES_tradnl" sz="2200" b="1" i="1" dirty="0" smtClean="0"/>
              <a:t>granoblástica</a:t>
            </a:r>
            <a:r>
              <a:rPr lang="es-ES_tradnl" sz="2200" dirty="0"/>
              <a:t/>
            </a:r>
            <a:br>
              <a:rPr lang="es-ES_tradnl" sz="2200" dirty="0"/>
            </a:br>
            <a:r>
              <a:rPr lang="es-ES_tradnl" sz="2200" dirty="0"/>
              <a:t>Los cristales forman un mosaico de granos más o menos equidimensionales. Los contactos entre granos tienden a formar 120º en puntos donde se juntan tres de ellos (denominados </a:t>
            </a:r>
            <a:r>
              <a:rPr lang="es-ES_tradnl" sz="2200" b="1" dirty="0"/>
              <a:t>puntos triples</a:t>
            </a:r>
            <a:r>
              <a:rPr lang="es-ES_tradnl" sz="2200" dirty="0"/>
              <a:t>). </a:t>
            </a:r>
            <a:r>
              <a:rPr lang="es-ES_tradnl" sz="2200" dirty="0" smtClean="0"/>
              <a:t>Es </a:t>
            </a:r>
            <a:r>
              <a:rPr lang="es-ES_tradnl" sz="2200" dirty="0"/>
              <a:t>común en rocas </a:t>
            </a:r>
            <a:r>
              <a:rPr lang="es-ES_tradnl" sz="2200" dirty="0" err="1"/>
              <a:t>monominerálicas</a:t>
            </a:r>
            <a:r>
              <a:rPr lang="es-ES_tradnl" sz="2200" dirty="0"/>
              <a:t> como cuarcitas y mármoles, así como en rocas de grado metamórfico muy alto como granulitas.</a:t>
            </a:r>
            <a:endParaRPr lang="es-MX" sz="2200" dirty="0"/>
          </a:p>
          <a:p>
            <a:endParaRPr lang="es-MX" sz="2200" dirty="0"/>
          </a:p>
          <a:p>
            <a:endParaRPr lang="es-MX" sz="2200" dirty="0"/>
          </a:p>
        </p:txBody>
      </p:sp>
    </p:spTree>
    <p:extLst>
      <p:ext uri="{BB962C8B-B14F-4D97-AF65-F5344CB8AC3E}">
        <p14:creationId xmlns:p14="http://schemas.microsoft.com/office/powerpoint/2010/main" val="3973276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764704"/>
            <a:ext cx="7704856" cy="5472608"/>
          </a:xfrm>
        </p:spPr>
        <p:txBody>
          <a:bodyPr>
            <a:normAutofit/>
          </a:bodyPr>
          <a:lstStyle/>
          <a:p>
            <a:r>
              <a:rPr lang="es-ES_tradnl" sz="2200" b="1" i="1" dirty="0"/>
              <a:t>Textura </a:t>
            </a:r>
            <a:r>
              <a:rPr lang="es-ES_tradnl" sz="2200" b="1" i="1" dirty="0" err="1" smtClean="0"/>
              <a:t>lepidoblástica</a:t>
            </a:r>
            <a:r>
              <a:rPr lang="es-ES_tradnl" sz="2200" dirty="0"/>
              <a:t/>
            </a:r>
            <a:br>
              <a:rPr lang="es-ES_tradnl" sz="2200" dirty="0"/>
            </a:br>
            <a:r>
              <a:rPr lang="es-ES_tradnl" sz="2200" dirty="0"/>
              <a:t>Está definida por minerales tabulares </a:t>
            </a:r>
            <a:r>
              <a:rPr lang="es-ES_tradnl" sz="2200" dirty="0" smtClean="0"/>
              <a:t>orientados </a:t>
            </a:r>
            <a:r>
              <a:rPr lang="es-ES_tradnl" sz="2200" dirty="0"/>
              <a:t>paralelamente según su hábito </a:t>
            </a:r>
            <a:r>
              <a:rPr lang="es-ES_tradnl" sz="2200" dirty="0" err="1" smtClean="0"/>
              <a:t>planar</a:t>
            </a:r>
            <a:r>
              <a:rPr lang="es-ES_tradnl" sz="2200" dirty="0" smtClean="0"/>
              <a:t>. Tiende a exfoliarse. </a:t>
            </a:r>
            <a:r>
              <a:rPr lang="es-ES_tradnl" sz="2200" dirty="0"/>
              <a:t>Esta textura es la típica de </a:t>
            </a:r>
            <a:r>
              <a:rPr lang="es-ES_tradnl" sz="2200" dirty="0" err="1"/>
              <a:t>metapelitas</a:t>
            </a:r>
            <a:r>
              <a:rPr lang="es-ES_tradnl" sz="2200" dirty="0"/>
              <a:t> (pizarras, micacitas, esquistos y gneises </a:t>
            </a:r>
            <a:r>
              <a:rPr lang="es-ES_tradnl" sz="2200" dirty="0" err="1"/>
              <a:t>pelíticos</a:t>
            </a:r>
            <a:r>
              <a:rPr lang="es-ES_tradnl" sz="2200" dirty="0" smtClean="0"/>
              <a:t>).</a:t>
            </a:r>
          </a:p>
          <a:p>
            <a:endParaRPr lang="es-ES_tradnl" sz="2200" dirty="0" smtClean="0"/>
          </a:p>
          <a:p>
            <a:r>
              <a:rPr lang="es-ES_tradnl" sz="2200" b="1" i="1" dirty="0"/>
              <a:t>Textura </a:t>
            </a:r>
            <a:r>
              <a:rPr lang="es-ES_tradnl" sz="2200" b="1" i="1" dirty="0" err="1" smtClean="0"/>
              <a:t>nematoblástica</a:t>
            </a:r>
            <a:r>
              <a:rPr lang="es-ES_tradnl" sz="2200" dirty="0"/>
              <a:t/>
            </a:r>
            <a:br>
              <a:rPr lang="es-ES_tradnl" sz="2200" dirty="0"/>
            </a:br>
            <a:r>
              <a:rPr lang="es-ES_tradnl" sz="2200" dirty="0"/>
              <a:t>Está definida por minerales prismáticos o aciculares </a:t>
            </a:r>
            <a:r>
              <a:rPr lang="es-ES_tradnl" sz="2200" dirty="0" smtClean="0"/>
              <a:t>orientados </a:t>
            </a:r>
            <a:r>
              <a:rPr lang="es-ES_tradnl" sz="2200" dirty="0"/>
              <a:t>paralelamente según su hábito </a:t>
            </a:r>
            <a:r>
              <a:rPr lang="es-ES_tradnl" sz="2200" dirty="0" err="1"/>
              <a:t>elongado</a:t>
            </a:r>
            <a:r>
              <a:rPr lang="es-ES_tradnl" sz="2200" dirty="0"/>
              <a:t> en una dirección. Las rocas con esta textura presentarán fábrica </a:t>
            </a:r>
            <a:r>
              <a:rPr lang="es-ES_tradnl" sz="2200" dirty="0" smtClean="0"/>
              <a:t>lineal, </a:t>
            </a:r>
            <a:r>
              <a:rPr lang="es-ES_tradnl" sz="2200" dirty="0"/>
              <a:t>lo </a:t>
            </a:r>
            <a:r>
              <a:rPr lang="es-ES_tradnl" sz="2200" dirty="0" smtClean="0"/>
              <a:t>que les </a:t>
            </a:r>
            <a:r>
              <a:rPr lang="es-ES_tradnl" sz="2200" dirty="0"/>
              <a:t>confiere una anisotropía estructural </a:t>
            </a:r>
            <a:r>
              <a:rPr lang="es-ES_tradnl" sz="2200" dirty="0" smtClean="0"/>
              <a:t>según </a:t>
            </a:r>
            <a:r>
              <a:rPr lang="es-ES_tradnl" sz="2200" dirty="0"/>
              <a:t>la cual las rocas tienden a escindirse. Esta textura es típica de anfibolitas y algunos gneises y mármoles </a:t>
            </a:r>
            <a:r>
              <a:rPr lang="es-ES_tradnl" sz="2200" dirty="0" err="1"/>
              <a:t>anfibólicos</a:t>
            </a:r>
            <a:r>
              <a:rPr lang="es-ES_tradnl" sz="2200" dirty="0"/>
              <a:t>.</a:t>
            </a:r>
            <a:endParaRPr lang="es-MX" sz="2200" dirty="0"/>
          </a:p>
          <a:p>
            <a:endParaRPr lang="es-MX" sz="2200" dirty="0"/>
          </a:p>
          <a:p>
            <a:endParaRPr lang="es-MX" sz="2200" dirty="0"/>
          </a:p>
        </p:txBody>
      </p:sp>
    </p:spTree>
    <p:extLst>
      <p:ext uri="{BB962C8B-B14F-4D97-AF65-F5344CB8AC3E}">
        <p14:creationId xmlns:p14="http://schemas.microsoft.com/office/powerpoint/2010/main" val="608033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764704"/>
            <a:ext cx="7704856" cy="5472608"/>
          </a:xfrm>
        </p:spPr>
        <p:txBody>
          <a:bodyPr>
            <a:normAutofit/>
          </a:bodyPr>
          <a:lstStyle/>
          <a:p>
            <a:r>
              <a:rPr lang="es-ES_tradnl" sz="2200" b="1" i="1" dirty="0"/>
              <a:t>Textura </a:t>
            </a:r>
            <a:r>
              <a:rPr lang="es-ES_tradnl" sz="2200" b="1" i="1" dirty="0" err="1" smtClean="0"/>
              <a:t>porfidoblástica</a:t>
            </a:r>
            <a:r>
              <a:rPr lang="es-ES_tradnl" sz="2200" dirty="0"/>
              <a:t/>
            </a:r>
            <a:br>
              <a:rPr lang="es-ES_tradnl" sz="2200" dirty="0"/>
            </a:br>
            <a:r>
              <a:rPr lang="es-ES_tradnl" sz="2200" dirty="0" smtClean="0"/>
              <a:t>Definida </a:t>
            </a:r>
            <a:r>
              <a:rPr lang="es-ES_tradnl" sz="2200" dirty="0"/>
              <a:t>por la presencia de </a:t>
            </a:r>
            <a:r>
              <a:rPr lang="es-ES_tradnl" sz="2200" dirty="0" err="1"/>
              <a:t>blastos</a:t>
            </a:r>
            <a:r>
              <a:rPr lang="es-ES_tradnl" sz="2200" dirty="0"/>
              <a:t> de tamaño de grano mayor </a:t>
            </a:r>
            <a:r>
              <a:rPr lang="es-ES_tradnl" sz="2200" dirty="0" smtClean="0"/>
              <a:t>que </a:t>
            </a:r>
            <a:r>
              <a:rPr lang="es-ES_tradnl" sz="2200" dirty="0"/>
              <a:t>el resto de los minerales que forman la matriz en la que se engloban. La matriz por su parte puede tener cualquiera de las texturas anteriores (grano-, </a:t>
            </a:r>
            <a:r>
              <a:rPr lang="es-ES_tradnl" sz="2200" dirty="0" err="1"/>
              <a:t>lepido</a:t>
            </a:r>
            <a:r>
              <a:rPr lang="es-ES_tradnl" sz="2200" dirty="0"/>
              <a:t>- o </a:t>
            </a:r>
            <a:r>
              <a:rPr lang="es-ES_tradnl" sz="2200" dirty="0" err="1"/>
              <a:t>nematoblástica</a:t>
            </a:r>
            <a:r>
              <a:rPr lang="es-ES_tradnl" sz="2200" dirty="0"/>
              <a:t>), o una combinación de ellas. Cualquier tipo de roca metamórfica puede tener textura </a:t>
            </a:r>
            <a:r>
              <a:rPr lang="es-ES_tradnl" sz="2200" dirty="0" err="1"/>
              <a:t>porfidoblástica</a:t>
            </a:r>
            <a:r>
              <a:rPr lang="es-ES_tradnl" sz="2200" dirty="0"/>
              <a:t>, y los </a:t>
            </a:r>
            <a:r>
              <a:rPr lang="es-ES_tradnl" sz="2200" dirty="0" err="1"/>
              <a:t>porfidoblastos</a:t>
            </a:r>
            <a:r>
              <a:rPr lang="es-ES_tradnl" sz="2200" dirty="0"/>
              <a:t> pueden ser de cualquier mineral que la forme.</a:t>
            </a:r>
            <a:endParaRPr lang="es-MX" sz="2200" dirty="0"/>
          </a:p>
          <a:p>
            <a:endParaRPr lang="es-MX" sz="2200" dirty="0"/>
          </a:p>
        </p:txBody>
      </p:sp>
    </p:spTree>
    <p:extLst>
      <p:ext uri="{BB962C8B-B14F-4D97-AF65-F5344CB8AC3E}">
        <p14:creationId xmlns:p14="http://schemas.microsoft.com/office/powerpoint/2010/main" val="2725554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rotWithShape="1">
          <a:blip r:embed="rId2">
            <a:extLst>
              <a:ext uri="{28A0092B-C50C-407E-A947-70E740481C1C}">
                <a14:useLocalDpi xmlns:a14="http://schemas.microsoft.com/office/drawing/2010/main" val="0"/>
              </a:ext>
            </a:extLst>
          </a:blip>
          <a:srcRect l="8781" r="4221"/>
          <a:stretch/>
        </p:blipFill>
        <p:spPr>
          <a:xfrm>
            <a:off x="755576" y="836712"/>
            <a:ext cx="7632848" cy="3960440"/>
          </a:xfrm>
          <a:prstGeom prst="rect">
            <a:avLst/>
          </a:prstGeom>
        </p:spPr>
      </p:pic>
      <p:sp>
        <p:nvSpPr>
          <p:cNvPr id="5" name="4 Rectángulo"/>
          <p:cNvSpPr/>
          <p:nvPr/>
        </p:nvSpPr>
        <p:spPr>
          <a:xfrm>
            <a:off x="755576" y="4869160"/>
            <a:ext cx="7704856" cy="646331"/>
          </a:xfrm>
          <a:prstGeom prst="rect">
            <a:avLst/>
          </a:prstGeom>
        </p:spPr>
        <p:txBody>
          <a:bodyPr wrap="square">
            <a:spAutoFit/>
          </a:bodyPr>
          <a:lstStyle/>
          <a:p>
            <a:r>
              <a:rPr lang="es-MX" dirty="0"/>
              <a:t>Véase también en </a:t>
            </a:r>
            <a:r>
              <a:rPr lang="es-MX" u="sng" dirty="0">
                <a:hlinkClick r:id="rId3"/>
              </a:rPr>
              <a:t>http://www.ugr.es/~agcasco/msecgeol/secciones/petro/pet_met.htm</a:t>
            </a:r>
            <a:endParaRPr lang="es-MX" dirty="0"/>
          </a:p>
        </p:txBody>
      </p:sp>
    </p:spTree>
    <p:extLst>
      <p:ext uri="{BB962C8B-B14F-4D97-AF65-F5344CB8AC3E}">
        <p14:creationId xmlns:p14="http://schemas.microsoft.com/office/powerpoint/2010/main" val="3644428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Usos de algunas rocas metamórficas </a:t>
            </a:r>
            <a:endParaRPr lang="es-MX" dirty="0"/>
          </a:p>
        </p:txBody>
      </p:sp>
      <p:sp>
        <p:nvSpPr>
          <p:cNvPr id="3" name="2 Marcador de contenido"/>
          <p:cNvSpPr>
            <a:spLocks noGrp="1"/>
          </p:cNvSpPr>
          <p:nvPr>
            <p:ph idx="1"/>
          </p:nvPr>
        </p:nvSpPr>
        <p:spPr/>
        <p:txBody>
          <a:bodyPr>
            <a:normAutofit lnSpcReduction="10000"/>
          </a:bodyPr>
          <a:lstStyle/>
          <a:p>
            <a:endParaRPr lang="es-MX" dirty="0"/>
          </a:p>
          <a:p>
            <a:pPr lvl="1"/>
            <a:r>
              <a:rPr lang="es-MX" b="1" dirty="0"/>
              <a:t>Pizarra</a:t>
            </a:r>
            <a:r>
              <a:rPr lang="es-MX" dirty="0"/>
              <a:t>:</a:t>
            </a:r>
          </a:p>
          <a:p>
            <a:pPr marL="0" indent="0">
              <a:buNone/>
            </a:pPr>
            <a:r>
              <a:rPr lang="es-MX" dirty="0"/>
              <a:t>Se usa en la construcción de tejados debido a su capacidad de impermeabilización.</a:t>
            </a:r>
          </a:p>
          <a:p>
            <a:endParaRPr lang="es-MX" dirty="0"/>
          </a:p>
          <a:p>
            <a:pPr lvl="1"/>
            <a:r>
              <a:rPr lang="es-MX" b="1" dirty="0"/>
              <a:t>Mármol</a:t>
            </a:r>
            <a:r>
              <a:rPr lang="es-MX" dirty="0"/>
              <a:t>:</a:t>
            </a:r>
          </a:p>
          <a:p>
            <a:pPr marL="0" indent="0">
              <a:buNone/>
            </a:pPr>
            <a:r>
              <a:rPr lang="es-MX" dirty="0"/>
              <a:t>Se usa como base para tallar esculturas, construir edificios y monumentos y realizar recipientes ornamentales.</a:t>
            </a:r>
          </a:p>
          <a:p>
            <a:pPr algn="ctr"/>
            <a:endParaRPr lang="es-MX" dirty="0"/>
          </a:p>
        </p:txBody>
      </p:sp>
    </p:spTree>
    <p:extLst>
      <p:ext uri="{BB962C8B-B14F-4D97-AF65-F5344CB8AC3E}">
        <p14:creationId xmlns:p14="http://schemas.microsoft.com/office/powerpoint/2010/main" val="818230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556792"/>
            <a:ext cx="7632848" cy="5170646"/>
          </a:xfrm>
          <a:prstGeom prst="rect">
            <a:avLst/>
          </a:prstGeom>
        </p:spPr>
        <p:txBody>
          <a:bodyPr wrap="square">
            <a:spAutoFit/>
          </a:bodyPr>
          <a:lstStyle/>
          <a:p>
            <a:endParaRPr lang="es-MX" dirty="0"/>
          </a:p>
          <a:p>
            <a:r>
              <a:rPr lang="es-MX" sz="2000" dirty="0"/>
              <a:t>  </a:t>
            </a:r>
            <a:r>
              <a:rPr lang="es-MX" sz="1600" i="1" dirty="0"/>
              <a:t>Petrología: Rocas metamórficas.</a:t>
            </a:r>
            <a:r>
              <a:rPr lang="es-MX" sz="1600" dirty="0"/>
              <a:t> (21 de Febrero de 2010). Recuperado el 20 de Septiembre de 2014, de http://www.ugr.es/~agcasco/msecgeol/secciones/petro/pet_met.htm</a:t>
            </a:r>
          </a:p>
          <a:p>
            <a:r>
              <a:rPr lang="es-MX" sz="1600" b="1" dirty="0"/>
              <a:t> </a:t>
            </a:r>
            <a:endParaRPr lang="es-MX" sz="1600" dirty="0"/>
          </a:p>
          <a:p>
            <a:r>
              <a:rPr lang="es-MX" sz="1600" dirty="0" err="1"/>
              <a:t>Fyfe</a:t>
            </a:r>
            <a:r>
              <a:rPr lang="es-MX" sz="1600" dirty="0"/>
              <a:t>, G. B. (s.f.). </a:t>
            </a:r>
            <a:r>
              <a:rPr lang="es-MX" sz="1600" i="1" dirty="0"/>
              <a:t>ROCAS METAMÓRFICAS .</a:t>
            </a:r>
            <a:r>
              <a:rPr lang="es-MX" sz="1600" dirty="0"/>
              <a:t> Recuperado el 20 de Septiembre de 2014, de http://www0.unsl.edu.ar/~geo/materias/geoquimica/documentos/teorias/Tema-7.pdf</a:t>
            </a:r>
          </a:p>
          <a:p>
            <a:r>
              <a:rPr lang="es-MX" sz="1600" b="1" dirty="0"/>
              <a:t> </a:t>
            </a:r>
            <a:endParaRPr lang="es-MX" sz="1600" dirty="0"/>
          </a:p>
          <a:p>
            <a:r>
              <a:rPr lang="es-MX" sz="1600" i="1" dirty="0"/>
              <a:t>Historia Natural. Geología, Mineralogía.</a:t>
            </a:r>
            <a:r>
              <a:rPr lang="es-MX" sz="1600" dirty="0"/>
              <a:t> México: OCEANO</a:t>
            </a:r>
            <a:r>
              <a:rPr lang="es-MX" sz="1600" dirty="0" smtClean="0"/>
              <a:t>.</a:t>
            </a:r>
          </a:p>
          <a:p>
            <a:endParaRPr lang="es-MX" sz="1600" i="1" dirty="0" smtClean="0"/>
          </a:p>
          <a:p>
            <a:r>
              <a:rPr lang="es-MX" sz="1600" i="1" dirty="0" smtClean="0"/>
              <a:t>Atlas </a:t>
            </a:r>
            <a:r>
              <a:rPr lang="es-MX" sz="1600" i="1" dirty="0"/>
              <a:t>de rocas </a:t>
            </a:r>
            <a:r>
              <a:rPr lang="es-MX" sz="1600" i="1" dirty="0" smtClean="0"/>
              <a:t>metamórficas</a:t>
            </a:r>
            <a:r>
              <a:rPr lang="es-MX" sz="1600" dirty="0" smtClean="0"/>
              <a:t>. </a:t>
            </a:r>
            <a:r>
              <a:rPr lang="es-MX" sz="1600" dirty="0"/>
              <a:t>(s.f.). Recuperado el 20 de Septiembre de 2014, de http://www.earth.ox.ac.uk/~</a:t>
            </a:r>
            <a:r>
              <a:rPr lang="es-MX" sz="1600" dirty="0" smtClean="0"/>
              <a:t>oesis/atlas/metrocks/index.html</a:t>
            </a:r>
          </a:p>
          <a:p>
            <a:endParaRPr lang="es-MX" sz="1600" dirty="0"/>
          </a:p>
          <a:p>
            <a:r>
              <a:rPr lang="es-MX" sz="1600" i="1" dirty="0"/>
              <a:t>UD4. Minerales y rocas. (s.f.). Recuperado el 20 de Septiembre de 2014, de 1º - Ciencias de la Naturaleza: http://educativa.catedu.es/44700165/aula/archivos/repositorio/500/514/html/Unidad_04/pagina_19.html</a:t>
            </a:r>
            <a:endParaRPr lang="es-MX" sz="1600" dirty="0"/>
          </a:p>
          <a:p>
            <a:endParaRPr lang="es-MX" dirty="0" smtClean="0"/>
          </a:p>
          <a:p>
            <a:endParaRPr lang="es-MX" dirty="0"/>
          </a:p>
        </p:txBody>
      </p:sp>
      <p:sp>
        <p:nvSpPr>
          <p:cNvPr id="5" name="1 Título"/>
          <p:cNvSpPr>
            <a:spLocks noGrp="1"/>
          </p:cNvSpPr>
          <p:nvPr>
            <p:ph type="title"/>
          </p:nvPr>
        </p:nvSpPr>
        <p:spPr>
          <a:xfrm>
            <a:off x="1095023" y="817582"/>
            <a:ext cx="6965245" cy="1202485"/>
          </a:xfrm>
        </p:spPr>
        <p:txBody>
          <a:bodyPr/>
          <a:lstStyle/>
          <a:p>
            <a:r>
              <a:rPr lang="es-MX" dirty="0" smtClean="0"/>
              <a:t>Bibliografía</a:t>
            </a:r>
            <a:endParaRPr lang="es-MX" dirty="0"/>
          </a:p>
        </p:txBody>
      </p:sp>
    </p:spTree>
    <p:extLst>
      <p:ext uri="{BB962C8B-B14F-4D97-AF65-F5344CB8AC3E}">
        <p14:creationId xmlns:p14="http://schemas.microsoft.com/office/powerpoint/2010/main" val="1713276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426315"/>
            <a:ext cx="6965245" cy="1202485"/>
          </a:xfrm>
        </p:spPr>
        <p:txBody>
          <a:bodyPr/>
          <a:lstStyle/>
          <a:p>
            <a:r>
              <a:rPr lang="es-MX" sz="4000" b="1" dirty="0"/>
              <a:t>INTRODUCCIÓN </a:t>
            </a:r>
            <a:endParaRPr lang="es-MX" dirty="0"/>
          </a:p>
        </p:txBody>
      </p:sp>
      <p:sp>
        <p:nvSpPr>
          <p:cNvPr id="3" name="Marcador de contenido 2"/>
          <p:cNvSpPr>
            <a:spLocks noGrp="1"/>
          </p:cNvSpPr>
          <p:nvPr>
            <p:ph idx="1"/>
          </p:nvPr>
        </p:nvSpPr>
        <p:spPr>
          <a:xfrm>
            <a:off x="755576" y="1700808"/>
            <a:ext cx="7632848" cy="4608512"/>
          </a:xfrm>
        </p:spPr>
        <p:txBody>
          <a:bodyPr>
            <a:normAutofit fontScale="70000" lnSpcReduction="20000"/>
          </a:bodyPr>
          <a:lstStyle/>
          <a:p>
            <a:pPr marL="0" indent="0">
              <a:buNone/>
            </a:pPr>
            <a:r>
              <a:rPr lang="es-MX" sz="3100" dirty="0"/>
              <a:t>Las rocas metamórficas son el resultado de la transformación de una roca (</a:t>
            </a:r>
            <a:r>
              <a:rPr lang="es-MX" sz="3100" dirty="0" err="1"/>
              <a:t>protolito</a:t>
            </a:r>
            <a:r>
              <a:rPr lang="es-MX" sz="3100" dirty="0"/>
              <a:t>) como resultado de la adaptación a unas nuevas condiciones ambientales </a:t>
            </a:r>
            <a:r>
              <a:rPr lang="es-MX" sz="3100" dirty="0" smtClean="0"/>
              <a:t>que </a:t>
            </a:r>
            <a:r>
              <a:rPr lang="es-MX" sz="3100" dirty="0"/>
              <a:t>son diferentes de las existentes durante el periodo de formación de la roca </a:t>
            </a:r>
            <a:r>
              <a:rPr lang="es-MX" sz="3100" dirty="0" err="1"/>
              <a:t>premetamórfica</a:t>
            </a:r>
            <a:endParaRPr lang="es-MX" sz="3100" dirty="0"/>
          </a:p>
          <a:p>
            <a:pPr marL="0" indent="0">
              <a:buNone/>
            </a:pPr>
            <a:r>
              <a:rPr lang="es-MX" sz="3100" dirty="0" smtClean="0"/>
              <a:t>La modificación </a:t>
            </a:r>
            <a:r>
              <a:rPr lang="es-MX" sz="3100" dirty="0"/>
              <a:t>del </a:t>
            </a:r>
            <a:r>
              <a:rPr lang="es-MX" sz="3100" dirty="0" err="1"/>
              <a:t>protolito</a:t>
            </a:r>
            <a:r>
              <a:rPr lang="es-MX" sz="3100" dirty="0"/>
              <a:t> tiene lugar esencialmente en estado sólido (s.l.), y consiste en recristalizaciones, reacciones entre minerales, cambios estructurales, transformaciones polimórficas, etc., asistidas por una fase fluida </a:t>
            </a:r>
            <a:r>
              <a:rPr lang="es-MX" sz="3100" dirty="0" err="1"/>
              <a:t>intergranular</a:t>
            </a:r>
            <a:r>
              <a:rPr lang="es-MX" sz="3100" dirty="0"/>
              <a:t>.</a:t>
            </a:r>
          </a:p>
          <a:p>
            <a:pPr marL="0" indent="0">
              <a:buNone/>
            </a:pPr>
            <a:r>
              <a:rPr lang="es-MX" sz="3100" dirty="0" smtClean="0"/>
              <a:t>La </a:t>
            </a:r>
            <a:r>
              <a:rPr lang="es-MX" sz="3100" dirty="0"/>
              <a:t>clasificación de las rocas metamórficas se basa, fundamentalmente, en la composición mineralógica, en la textura (el factor más importante es el tamaño de grano y la presencia o ausencia de foliación) y en el tipo de roca inicial antes del producirse el proceso metamórfico.</a:t>
            </a:r>
          </a:p>
        </p:txBody>
      </p:sp>
    </p:spTree>
    <p:extLst>
      <p:ext uri="{BB962C8B-B14F-4D97-AF65-F5344CB8AC3E}">
        <p14:creationId xmlns:p14="http://schemas.microsoft.com/office/powerpoint/2010/main" val="2367836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426315"/>
            <a:ext cx="6965245" cy="1202485"/>
          </a:xfrm>
        </p:spPr>
        <p:txBody>
          <a:bodyPr/>
          <a:lstStyle/>
          <a:p>
            <a:r>
              <a:rPr lang="es-MX" sz="4000" b="1" dirty="0"/>
              <a:t>METAMORFISMO</a:t>
            </a:r>
            <a:endParaRPr lang="es-MX" dirty="0"/>
          </a:p>
        </p:txBody>
      </p:sp>
      <p:sp>
        <p:nvSpPr>
          <p:cNvPr id="3" name="Marcador de contenido 2"/>
          <p:cNvSpPr>
            <a:spLocks noGrp="1"/>
          </p:cNvSpPr>
          <p:nvPr>
            <p:ph idx="1"/>
          </p:nvPr>
        </p:nvSpPr>
        <p:spPr>
          <a:xfrm>
            <a:off x="755576" y="1412776"/>
            <a:ext cx="7704856" cy="1944216"/>
          </a:xfrm>
        </p:spPr>
        <p:txBody>
          <a:bodyPr>
            <a:normAutofit fontScale="92500" lnSpcReduction="10000"/>
          </a:bodyPr>
          <a:lstStyle/>
          <a:p>
            <a:pPr marL="0" indent="0">
              <a:buNone/>
            </a:pPr>
            <a:r>
              <a:rPr lang="es-MX" sz="2400" dirty="0"/>
              <a:t>El metamorfismo consiste, en el acomodamiento mineralógico y estructural de las rocas sólidas a las condiciones físicas y químicas, reinantes a profundidades inferiores a las zonas superficiales de meteorización y cementación y que son distintas de las condiciones bajo las cuales se formaron estas rocas.</a:t>
            </a:r>
          </a:p>
        </p:txBody>
      </p:sp>
      <p:pic>
        <p:nvPicPr>
          <p:cNvPr id="4" name="Imagen 3" descr="http://elprofedenaturales.files.wordpress.com/2009/11/tipos-de-metamorfismo.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84984"/>
            <a:ext cx="3168766" cy="2961890"/>
          </a:xfrm>
          <a:prstGeom prst="rect">
            <a:avLst/>
          </a:prstGeom>
          <a:noFill/>
          <a:ln>
            <a:noFill/>
          </a:ln>
        </p:spPr>
      </p:pic>
      <p:sp>
        <p:nvSpPr>
          <p:cNvPr id="5" name="Rectángulo 4"/>
          <p:cNvSpPr/>
          <p:nvPr/>
        </p:nvSpPr>
        <p:spPr>
          <a:xfrm>
            <a:off x="4644190" y="3933056"/>
            <a:ext cx="3188369" cy="2003625"/>
          </a:xfrm>
          <a:prstGeom prst="rect">
            <a:avLst/>
          </a:prstGeom>
        </p:spPr>
        <p:txBody>
          <a:bodyPr wrap="square">
            <a:spAutoFit/>
          </a:bodyPr>
          <a:lstStyle/>
          <a:p>
            <a:pPr algn="just">
              <a:lnSpc>
                <a:spcPct val="115000"/>
              </a:lnSpc>
              <a:spcAft>
                <a:spcPts val="1000"/>
              </a:spcAft>
            </a:pPr>
            <a:r>
              <a:rPr lang="es-MX" dirty="0">
                <a:latin typeface="Arial" panose="020B0604020202020204" pitchFamily="34" charset="0"/>
                <a:ea typeface="Calibri" panose="020F0502020204030204" pitchFamily="34" charset="0"/>
                <a:cs typeface="Times New Roman" panose="02020603050405020304" pitchFamily="18" charset="0"/>
              </a:rPr>
              <a:t>Tipos de metamorfismo, Dinámico, Regional, Contacto Véase también en </a:t>
            </a:r>
            <a:r>
              <a:rPr lang="es-MX"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http://elprofedenaturales.files.wordpress.com/2009/11/tipos-de-metamorfismo.jpg</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izquierda 5"/>
          <p:cNvSpPr/>
          <p:nvPr/>
        </p:nvSpPr>
        <p:spPr>
          <a:xfrm>
            <a:off x="4403559" y="4395537"/>
            <a:ext cx="192505" cy="2887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0456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692696"/>
            <a:ext cx="6965245" cy="1202485"/>
          </a:xfrm>
        </p:spPr>
        <p:txBody>
          <a:bodyPr>
            <a:noAutofit/>
          </a:bodyPr>
          <a:lstStyle/>
          <a:p>
            <a:r>
              <a:rPr lang="es-MX" sz="4000" dirty="0"/>
              <a:t>ASPECTOS DESTACADOS DEL METAMORFISMO</a:t>
            </a:r>
          </a:p>
        </p:txBody>
      </p:sp>
      <p:sp>
        <p:nvSpPr>
          <p:cNvPr id="3" name="Marcador de contenido 2"/>
          <p:cNvSpPr>
            <a:spLocks noGrp="1"/>
          </p:cNvSpPr>
          <p:nvPr>
            <p:ph idx="1"/>
          </p:nvPr>
        </p:nvSpPr>
        <p:spPr>
          <a:xfrm>
            <a:off x="899592" y="2201452"/>
            <a:ext cx="7488832" cy="3603812"/>
          </a:xfrm>
        </p:spPr>
        <p:txBody>
          <a:bodyPr>
            <a:normAutofit/>
          </a:bodyPr>
          <a:lstStyle/>
          <a:p>
            <a:r>
              <a:rPr lang="es-MX" sz="2000" dirty="0"/>
              <a:t>Los constituyen la formación de nuevos minerales, y sobre todo, el polimorfismo. </a:t>
            </a:r>
            <a:endParaRPr lang="es-MX" sz="2000" dirty="0" smtClean="0"/>
          </a:p>
          <a:p>
            <a:endParaRPr lang="es-MX" sz="2000" dirty="0" smtClean="0"/>
          </a:p>
          <a:p>
            <a:r>
              <a:rPr lang="es-MX" sz="2000" dirty="0"/>
              <a:t>El metamorfismo es </a:t>
            </a:r>
            <a:r>
              <a:rPr lang="es-MX" sz="2000" dirty="0" err="1"/>
              <a:t>isoquímico</a:t>
            </a:r>
            <a:r>
              <a:rPr lang="es-MX" sz="2000" dirty="0"/>
              <a:t>, es decir que la roca mantiene la misma composición química y lo único que cambia son los minerales. </a:t>
            </a:r>
            <a:endParaRPr lang="es-MX" sz="2000" dirty="0" smtClean="0"/>
          </a:p>
          <a:p>
            <a:endParaRPr lang="es-MX" sz="2000" dirty="0"/>
          </a:p>
        </p:txBody>
      </p:sp>
    </p:spTree>
    <p:extLst>
      <p:ext uri="{BB962C8B-B14F-4D97-AF65-F5344CB8AC3E}">
        <p14:creationId xmlns:p14="http://schemas.microsoft.com/office/powerpoint/2010/main" val="3892923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80528" y="-99392"/>
            <a:ext cx="9433048" cy="70567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 name="Marcador de contenido 2"/>
          <p:cNvSpPr>
            <a:spLocks noGrp="1"/>
          </p:cNvSpPr>
          <p:nvPr>
            <p:ph idx="1"/>
          </p:nvPr>
        </p:nvSpPr>
        <p:spPr/>
        <p:txBody>
          <a:bodyPr/>
          <a:lstStyle/>
          <a:p>
            <a:r>
              <a:rPr lang="es-MX" dirty="0"/>
              <a:t>Los constituyen la formación de nuevos minerales, y sobre todo, el polimorfismo. </a:t>
            </a:r>
            <a:endParaRPr lang="es-MX" dirty="0" smtClean="0"/>
          </a:p>
          <a:p>
            <a:r>
              <a:rPr lang="es-MX" dirty="0"/>
              <a:t>El metamorfismo es </a:t>
            </a:r>
            <a:r>
              <a:rPr lang="es-MX" dirty="0" err="1"/>
              <a:t>isoquímico</a:t>
            </a:r>
            <a:r>
              <a:rPr lang="es-MX" dirty="0"/>
              <a:t>, es decir que la roca mantiene la misma composición química y lo único que cambia son los minerales. </a:t>
            </a:r>
            <a:endParaRPr lang="es-MX" dirty="0" smtClean="0"/>
          </a:p>
          <a:p>
            <a:endParaRPr lang="es-MX" dirty="0"/>
          </a:p>
        </p:txBody>
      </p:sp>
      <p:pic>
        <p:nvPicPr>
          <p:cNvPr id="1029" name="Picture 5" descr="C:\Users\propietario\Desktop\METAMORFISM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08720"/>
            <a:ext cx="9073008" cy="505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84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ugr.es/~agcasco/msecgeol/secciones/petro/images/met/01_01_condicPT.JPG"/>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20688"/>
            <a:ext cx="5688632" cy="4320480"/>
          </a:xfrm>
          <a:prstGeom prst="rect">
            <a:avLst/>
          </a:prstGeom>
          <a:noFill/>
          <a:ln>
            <a:noFill/>
          </a:ln>
        </p:spPr>
      </p:pic>
      <p:sp>
        <p:nvSpPr>
          <p:cNvPr id="5" name="4 Rectángulo"/>
          <p:cNvSpPr/>
          <p:nvPr/>
        </p:nvSpPr>
        <p:spPr>
          <a:xfrm>
            <a:off x="683568" y="4985881"/>
            <a:ext cx="7776864" cy="1323439"/>
          </a:xfrm>
          <a:prstGeom prst="rect">
            <a:avLst/>
          </a:prstGeom>
        </p:spPr>
        <p:txBody>
          <a:bodyPr wrap="square">
            <a:spAutoFit/>
          </a:bodyPr>
          <a:lstStyle/>
          <a:p>
            <a:r>
              <a:rPr lang="es-MX" sz="1600" dirty="0"/>
              <a:t>Condición Presión vs Temperatura de acuerdo a la profundidad. L</a:t>
            </a:r>
            <a:r>
              <a:rPr lang="es-ES_tradnl" sz="1600" dirty="0"/>
              <a:t>as condiciones metamórficas de presión y temperatura pueden ser más o menos altas, por lo rocas de la misma composición presentan minerales y texturas distintas en función de la </a:t>
            </a:r>
            <a:r>
              <a:rPr lang="es-ES_tradnl" sz="1600" b="1" dirty="0"/>
              <a:t>intensidad de las condiciones metamórficas</a:t>
            </a:r>
            <a:r>
              <a:rPr lang="es-ES_tradnl" sz="1600" dirty="0"/>
              <a:t> o </a:t>
            </a:r>
            <a:r>
              <a:rPr lang="es-ES_tradnl" sz="1600" b="1" dirty="0"/>
              <a:t>grado metamórfico</a:t>
            </a:r>
            <a:r>
              <a:rPr lang="es-ES_tradnl" sz="1600" dirty="0"/>
              <a:t>. </a:t>
            </a:r>
            <a:r>
              <a:rPr lang="es-MX" sz="1600" dirty="0"/>
              <a:t> Véase también en </a:t>
            </a:r>
            <a:r>
              <a:rPr lang="es-MX" sz="1600" u="sng" dirty="0">
                <a:hlinkClick r:id="rId3"/>
              </a:rPr>
              <a:t>http://www.ugr.es/~agcasco/msecgeol/secciones/petro/pet_met.htm</a:t>
            </a:r>
            <a:endParaRPr lang="es-MX" sz="1600" dirty="0"/>
          </a:p>
        </p:txBody>
      </p:sp>
    </p:spTree>
    <p:extLst>
      <p:ext uri="{BB962C8B-B14F-4D97-AF65-F5344CB8AC3E}">
        <p14:creationId xmlns:p14="http://schemas.microsoft.com/office/powerpoint/2010/main" val="2852670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aulados.net/Geologia_yacimientos/Zonas%20de%20Cizalla/Fig6_II.jpg"/>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4896544" cy="5760640"/>
          </a:xfrm>
          <a:prstGeom prst="rect">
            <a:avLst/>
          </a:prstGeom>
          <a:noFill/>
          <a:ln>
            <a:noFill/>
          </a:ln>
        </p:spPr>
      </p:pic>
      <p:sp>
        <p:nvSpPr>
          <p:cNvPr id="5" name="4 Rectángulo"/>
          <p:cNvSpPr/>
          <p:nvPr/>
        </p:nvSpPr>
        <p:spPr>
          <a:xfrm>
            <a:off x="6012160" y="2420888"/>
            <a:ext cx="2411760" cy="2308324"/>
          </a:xfrm>
          <a:prstGeom prst="rect">
            <a:avLst/>
          </a:prstGeom>
        </p:spPr>
        <p:txBody>
          <a:bodyPr wrap="square">
            <a:spAutoFit/>
          </a:bodyPr>
          <a:lstStyle/>
          <a:p>
            <a:r>
              <a:rPr lang="es-MX" dirty="0"/>
              <a:t>Presión de fluidos en forma hidrostática y </a:t>
            </a:r>
            <a:r>
              <a:rPr lang="es-MX" dirty="0" err="1"/>
              <a:t>litostática</a:t>
            </a:r>
            <a:r>
              <a:rPr lang="es-MX" dirty="0"/>
              <a:t>. Véase también en </a:t>
            </a:r>
            <a:r>
              <a:rPr lang="es-MX" u="sng" dirty="0">
                <a:hlinkClick r:id="rId3"/>
              </a:rPr>
              <a:t>http://www.aulados.net/Geologia_yacimientos/Zonas%20de%20Cizalla/Fig6_II.jpg</a:t>
            </a:r>
            <a:endParaRPr lang="es-MX" dirty="0"/>
          </a:p>
        </p:txBody>
      </p:sp>
    </p:spTree>
    <p:extLst>
      <p:ext uri="{BB962C8B-B14F-4D97-AF65-F5344CB8AC3E}">
        <p14:creationId xmlns:p14="http://schemas.microsoft.com/office/powerpoint/2010/main" val="4038771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404664"/>
            <a:ext cx="7077377" cy="1202485"/>
          </a:xfrm>
        </p:spPr>
        <p:txBody>
          <a:bodyPr>
            <a:normAutofit fontScale="90000"/>
          </a:bodyPr>
          <a:lstStyle/>
          <a:p>
            <a:r>
              <a:rPr lang="es-MX" b="1" dirty="0"/>
              <a:t>TIPOS </a:t>
            </a:r>
            <a:r>
              <a:rPr lang="es-MX" b="1" dirty="0" smtClean="0"/>
              <a:t>DE METAMORFISMO</a:t>
            </a:r>
            <a:endParaRPr lang="es-MX" dirty="0"/>
          </a:p>
        </p:txBody>
      </p:sp>
      <p:sp>
        <p:nvSpPr>
          <p:cNvPr id="3" name="2 Marcador de contenido"/>
          <p:cNvSpPr>
            <a:spLocks noGrp="1"/>
          </p:cNvSpPr>
          <p:nvPr>
            <p:ph idx="1"/>
          </p:nvPr>
        </p:nvSpPr>
        <p:spPr>
          <a:xfrm>
            <a:off x="755576" y="1412776"/>
            <a:ext cx="7704856" cy="4536504"/>
          </a:xfrm>
        </p:spPr>
        <p:txBody>
          <a:bodyPr>
            <a:normAutofit/>
          </a:bodyPr>
          <a:lstStyle/>
          <a:p>
            <a:r>
              <a:rPr lang="es-MX" sz="2200" dirty="0" smtClean="0"/>
              <a:t>Dinamometamorfismo</a:t>
            </a:r>
            <a:br>
              <a:rPr lang="es-MX" sz="2200" dirty="0" smtClean="0"/>
            </a:br>
            <a:r>
              <a:rPr lang="es-MX" sz="2200" dirty="0"/>
              <a:t>El dinamometamorfismo se desarrolla en rocas próximas a fracturas o que están expuestas a una intensa acción de </a:t>
            </a:r>
            <a:r>
              <a:rPr lang="es-MX" sz="2200" dirty="0" smtClean="0"/>
              <a:t>cizallamiento. </a:t>
            </a:r>
            <a:r>
              <a:rPr lang="es-MX" sz="2200" dirty="0"/>
              <a:t>El resultado son rocas con deformación en sus componentes, trituradas con más o menos intensidad</a:t>
            </a:r>
            <a:r>
              <a:rPr lang="es-MX" sz="2200" dirty="0" smtClean="0"/>
              <a:t>. El factor predominante es PT.</a:t>
            </a:r>
            <a:br>
              <a:rPr lang="es-MX" sz="2200" dirty="0" smtClean="0"/>
            </a:br>
            <a:endParaRPr lang="es-MX" sz="2200" dirty="0" smtClean="0"/>
          </a:p>
          <a:p>
            <a:r>
              <a:rPr lang="es-MX" sz="2200" dirty="0" smtClean="0"/>
              <a:t>Metamorfismo de contacto</a:t>
            </a:r>
            <a:br>
              <a:rPr lang="es-MX" sz="2200" dirty="0" smtClean="0"/>
            </a:br>
            <a:r>
              <a:rPr lang="es-MX" sz="2200" dirty="0" smtClean="0"/>
              <a:t>Tipo </a:t>
            </a:r>
            <a:r>
              <a:rPr lang="es-MX" sz="2200" dirty="0"/>
              <a:t>de metamorfismo localizado en el contacto de una intrusión magmática con las rocas </a:t>
            </a:r>
            <a:r>
              <a:rPr lang="es-MX" sz="2200" dirty="0" err="1"/>
              <a:t>encajantes</a:t>
            </a:r>
            <a:r>
              <a:rPr lang="es-MX" sz="2200" dirty="0"/>
              <a:t>. El factor predominante es la temperatura, por lo que a menudo se le conoce por el nombre de </a:t>
            </a:r>
            <a:r>
              <a:rPr lang="es-MX" sz="2200" dirty="0" err="1"/>
              <a:t>termometamorfismo</a:t>
            </a:r>
            <a:r>
              <a:rPr lang="es-MX" sz="2200" dirty="0"/>
              <a:t> o metamorfismo térmico.</a:t>
            </a:r>
          </a:p>
          <a:p>
            <a:endParaRPr lang="es-MX" sz="2200" dirty="0" smtClean="0"/>
          </a:p>
          <a:p>
            <a:endParaRPr lang="es-MX" sz="2200" dirty="0"/>
          </a:p>
        </p:txBody>
      </p:sp>
    </p:spTree>
    <p:extLst>
      <p:ext uri="{BB962C8B-B14F-4D97-AF65-F5344CB8AC3E}">
        <p14:creationId xmlns:p14="http://schemas.microsoft.com/office/powerpoint/2010/main" val="2858863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908720"/>
            <a:ext cx="7704856" cy="5400600"/>
          </a:xfrm>
        </p:spPr>
        <p:txBody>
          <a:bodyPr/>
          <a:lstStyle/>
          <a:p>
            <a:r>
              <a:rPr lang="es-MX" dirty="0" smtClean="0"/>
              <a:t>Metamorfismo regional</a:t>
            </a:r>
            <a:br>
              <a:rPr lang="es-MX" dirty="0" smtClean="0"/>
            </a:br>
            <a:endParaRPr lang="es-MX" dirty="0" smtClean="0"/>
          </a:p>
        </p:txBody>
      </p:sp>
      <p:pic>
        <p:nvPicPr>
          <p:cNvPr id="2050" name="Picture 2" descr="C:\Users\propietario\Desktop\meta regio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7695381" cy="390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872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177</TotalTime>
  <Words>638</Words>
  <Application>Microsoft Office PowerPoint</Application>
  <PresentationFormat>Presentación en pantalla (4:3)</PresentationFormat>
  <Paragraphs>82</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Chincheta</vt:lpstr>
      <vt:lpstr>Presentación de PowerPoint</vt:lpstr>
      <vt:lpstr>INTRODUCCIÓN </vt:lpstr>
      <vt:lpstr>METAMORFISMO</vt:lpstr>
      <vt:lpstr>ASPECTOS DESTACADOS DEL METAMORFISMO</vt:lpstr>
      <vt:lpstr>Presentación de PowerPoint</vt:lpstr>
      <vt:lpstr>Presentación de PowerPoint</vt:lpstr>
      <vt:lpstr>Presentación de PowerPoint</vt:lpstr>
      <vt:lpstr>TIPOS DE METAMORFISMO</vt:lpstr>
      <vt:lpstr>Presentación de PowerPoint</vt:lpstr>
      <vt:lpstr>Presentación de PowerPoint</vt:lpstr>
      <vt:lpstr>CLASIFICACIÓN DE LAS ROCAS METAMÓRFICAS </vt:lpstr>
      <vt:lpstr>CLASIFICACIÓN DE LAS ROCAS METAMÓRFICAS </vt:lpstr>
      <vt:lpstr>TEXTURAS DE LAS ROCAS METAMORFICAS</vt:lpstr>
      <vt:lpstr>Presentación de PowerPoint</vt:lpstr>
      <vt:lpstr>Presentación de PowerPoint</vt:lpstr>
      <vt:lpstr>Presentación de PowerPoint</vt:lpstr>
      <vt:lpstr>Usos de algunas rocas metamórficas </vt:lpstr>
      <vt:lpstr>Bibliografía</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Medina</dc:creator>
  <cp:lastModifiedBy>Leobardo Herrera</cp:lastModifiedBy>
  <cp:revision>21</cp:revision>
  <dcterms:created xsi:type="dcterms:W3CDTF">2014-09-21T01:40:19Z</dcterms:created>
  <dcterms:modified xsi:type="dcterms:W3CDTF">2014-09-26T01:36:50Z</dcterms:modified>
</cp:coreProperties>
</file>